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36" r:id="rId3"/>
    <p:sldId id="337" r:id="rId4"/>
    <p:sldId id="333" r:id="rId5"/>
    <p:sldId id="338" r:id="rId6"/>
    <p:sldId id="339" r:id="rId7"/>
    <p:sldId id="340" r:id="rId8"/>
    <p:sldId id="332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36B"/>
    <a:srgbClr val="E8CA18"/>
    <a:srgbClr val="3C48BE"/>
    <a:srgbClr val="685EE4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0" autoAdjust="0"/>
    <p:restoredTop sz="94580" autoAdjust="0"/>
  </p:normalViewPr>
  <p:slideViewPr>
    <p:cSldViewPr>
      <p:cViewPr varScale="1">
        <p:scale>
          <a:sx n="71" d="100"/>
          <a:sy n="71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08B0F-64B3-48F4-B119-A7EEF71C78D8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86CE4-0821-4ADF-BE16-B6119DF4401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7038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7C4F8C-84D2-44CA-8E40-0BB64EC88567}" type="slidenum">
              <a:rPr lang="bg-BG" altLang="en-US" smtClean="0"/>
              <a:pPr eaLnBrk="1" hangingPunct="1"/>
              <a:t>1</a:t>
            </a:fld>
            <a:endParaRPr lang="bg-BG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7C4F8C-84D2-44CA-8E40-0BB64EC88567}" type="slidenum">
              <a:rPr lang="bg-BG" altLang="en-US" smtClean="0"/>
              <a:pPr eaLnBrk="1" hangingPunct="1"/>
              <a:t>8</a:t>
            </a:fld>
            <a:endParaRPr lang="bg-BG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682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741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405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154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127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724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911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15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53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072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65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1E21-10EA-452C-ABD6-CB14A26D7735}" type="datetimeFigureOut">
              <a:rPr lang="bg-BG" smtClean="0"/>
              <a:pPr/>
              <a:t>23.8.2019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D5A48-CDC4-4BAB-B508-8ED8899E6E6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581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oscience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1716" y="1556792"/>
            <a:ext cx="6834187" cy="23764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GOSCIENCE:</a:t>
            </a:r>
            <a:b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bg-BG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креативност и подобрено разбиране в преподаването и изучаването на науки в училищата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en-US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en-US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endParaRPr lang="bg-BG" alt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429000"/>
            <a:ext cx="6400800" cy="2497138"/>
          </a:xfrm>
        </p:spPr>
        <p:txBody>
          <a:bodyPr>
            <a:normAutofit fontScale="92500" lnSpcReduction="20000"/>
          </a:bodyPr>
          <a:lstStyle/>
          <a:p>
            <a:r>
              <a:rPr lang="bg-BG" sz="2800" dirty="0">
                <a:solidFill>
                  <a:srgbClr val="3C48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 аспекти на прилагане в клас на инструментите за повишаване на разбирането в обучението по природни науки и </a:t>
            </a:r>
            <a:r>
              <a:rPr lang="bg-BG" sz="2800" dirty="0" smtClean="0">
                <a:solidFill>
                  <a:srgbClr val="3C48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</a:t>
            </a:r>
            <a:endParaRPr lang="bg-BG" sz="2800" dirty="0">
              <a:solidFill>
                <a:srgbClr val="3C48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2800" b="1" dirty="0" smtClean="0">
              <a:solidFill>
                <a:srgbClr val="3C48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altLang="en-US" sz="29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eaLnBrk="1" hangingPunct="1">
              <a:defRPr/>
            </a:pPr>
            <a:r>
              <a:rPr lang="en-US" alt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 </a:t>
            </a:r>
            <a:r>
              <a:rPr lang="bg-BG" alt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Септември 2019</a:t>
            </a:r>
            <a:endParaRPr lang="bg-BG" altLang="en-US" sz="1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defRPr/>
            </a:pPr>
            <a:endParaRPr lang="bg-BG" altLang="en-US" sz="1200" i="1" dirty="0" smtClean="0">
              <a:solidFill>
                <a:srgbClr val="002060"/>
              </a:solidFill>
              <a:latin typeface="Arial" charset="0"/>
            </a:endParaRPr>
          </a:p>
          <a:p>
            <a:pPr algn="r" eaLnBrk="1" hangingPunct="1">
              <a:defRPr/>
            </a:pPr>
            <a:endParaRPr lang="bg-BG" altLang="en-US" sz="1200" i="1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308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217646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386" y="6488668"/>
            <a:ext cx="2863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2017-1-BG01-KA201-036209</a:t>
            </a:r>
            <a:endParaRPr lang="bg-BG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3788"/>
            <a:ext cx="3253928" cy="92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445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да приложим подхода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GoScience </a:t>
            </a:r>
            <a:r>
              <a:rPr lang="bg-B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клас</a:t>
            </a:r>
            <a:endParaRPr lang="bg-B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lvl="0"/>
            <a:r>
              <a:rPr lang="bg-BG" dirty="0"/>
              <a:t>в</a:t>
            </a:r>
            <a:r>
              <a:rPr lang="bg-BG" dirty="0" smtClean="0"/>
              <a:t>ъвеждане на ново понятие;</a:t>
            </a:r>
            <a:endParaRPr lang="en-US" dirty="0" smtClean="0"/>
          </a:p>
          <a:p>
            <a:pPr lvl="0"/>
            <a:r>
              <a:rPr lang="bg-BG" dirty="0" smtClean="0"/>
              <a:t>изграждане </a:t>
            </a:r>
            <a:r>
              <a:rPr lang="bg-BG" dirty="0"/>
              <a:t>на „верига на понятията</a:t>
            </a:r>
            <a:r>
              <a:rPr lang="bg-BG" dirty="0" smtClean="0"/>
              <a:t>“;</a:t>
            </a:r>
          </a:p>
          <a:p>
            <a:pPr lvl="0"/>
            <a:r>
              <a:rPr lang="bg-BG" dirty="0" smtClean="0"/>
              <a:t>дефиниране </a:t>
            </a:r>
            <a:r>
              <a:rPr lang="bg-BG" dirty="0"/>
              <a:t>на задачата за </a:t>
            </a:r>
            <a:r>
              <a:rPr lang="bg-BG" dirty="0" smtClean="0"/>
              <a:t>учениците;</a:t>
            </a:r>
            <a:endParaRPr lang="bg-BG" dirty="0"/>
          </a:p>
          <a:p>
            <a:pPr lvl="0"/>
            <a:r>
              <a:rPr lang="bg-BG" dirty="0" smtClean="0"/>
              <a:t>създаване на аналогия/модел;</a:t>
            </a:r>
            <a:endParaRPr lang="bg-BG" dirty="0"/>
          </a:p>
          <a:p>
            <a:pPr lvl="0"/>
            <a:r>
              <a:rPr lang="bg-BG" dirty="0" smtClean="0"/>
              <a:t>оценка </a:t>
            </a:r>
            <a:r>
              <a:rPr lang="bg-BG" dirty="0"/>
              <a:t>на разработените </a:t>
            </a:r>
            <a:r>
              <a:rPr lang="bg-BG" dirty="0" smtClean="0"/>
              <a:t>инструменти;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0490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bg-BG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Въвеждане </a:t>
            </a:r>
            <a:r>
              <a:rPr lang="bg-BG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ново </a:t>
            </a:r>
            <a:r>
              <a:rPr lang="bg-BG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</a:t>
            </a:r>
            <a:endParaRPr lang="bg-BG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1340768"/>
            <a:ext cx="3871501" cy="169262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bg-BG" sz="1700" dirty="0" smtClean="0">
                <a:solidFill>
                  <a:srgbClr val="C00000"/>
                </a:solidFill>
              </a:rPr>
              <a:t>Дефиниране на понятието;</a:t>
            </a:r>
          </a:p>
          <a:p>
            <a:pPr algn="just"/>
            <a:r>
              <a:rPr lang="bg-BG" sz="1700" dirty="0">
                <a:solidFill>
                  <a:srgbClr val="C00000"/>
                </a:solidFill>
              </a:rPr>
              <a:t>Изграждане на „верига на понятията“: </a:t>
            </a:r>
          </a:p>
          <a:p>
            <a:pPr lvl="1" algn="just"/>
            <a:r>
              <a:rPr lang="bg-BG" sz="1700" dirty="0"/>
              <a:t>въвеждане на 1 ново понятие; </a:t>
            </a:r>
          </a:p>
          <a:p>
            <a:pPr lvl="1" algn="just"/>
            <a:r>
              <a:rPr lang="bg-BG" sz="1700" dirty="0"/>
              <a:t>дефиниция на понятието;</a:t>
            </a:r>
          </a:p>
          <a:p>
            <a:pPr lvl="1" algn="just"/>
            <a:r>
              <a:rPr lang="bg-BG" sz="1700" dirty="0"/>
              <a:t>ключови думи в дефиницията;</a:t>
            </a:r>
          </a:p>
          <a:p>
            <a:pPr lvl="1" algn="just"/>
            <a:r>
              <a:rPr lang="bg-BG" sz="1700" dirty="0"/>
              <a:t>свързани понятия;</a:t>
            </a:r>
          </a:p>
          <a:p>
            <a:pPr lvl="1" algn="just"/>
            <a:r>
              <a:rPr lang="bg-BG" sz="1700" dirty="0"/>
              <a:t>дефиниция на свързаните понятия. </a:t>
            </a:r>
            <a:endParaRPr lang="en-US" sz="1700" dirty="0"/>
          </a:p>
          <a:p>
            <a:pPr lvl="1"/>
            <a:endParaRPr lang="bg-BG" sz="1400" dirty="0"/>
          </a:p>
          <a:p>
            <a:pPr lvl="1"/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274023" y="3068960"/>
            <a:ext cx="38164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400" dirty="0">
                <a:solidFill>
                  <a:srgbClr val="C00000"/>
                </a:solidFill>
              </a:rPr>
              <a:t>Използване на модел/аналогия/експеримент за обяснение на ново понятие в клас по време на урока </a:t>
            </a:r>
            <a:r>
              <a:rPr lang="bg-BG" sz="1400" b="1" dirty="0">
                <a:solidFill>
                  <a:srgbClr val="002060"/>
                </a:solidFill>
              </a:rPr>
              <a:t>от страна на учителя</a:t>
            </a:r>
            <a:r>
              <a:rPr lang="bg-BG" sz="1400" dirty="0">
                <a:solidFill>
                  <a:srgbClr val="C00000"/>
                </a:solidFill>
              </a:rPr>
              <a:t>: </a:t>
            </a:r>
            <a:endParaRPr lang="bg-BG" sz="14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4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400" dirty="0" smtClean="0"/>
              <a:t>работи </a:t>
            </a:r>
            <a:r>
              <a:rPr lang="bg-BG" sz="1400" dirty="0"/>
              <a:t>се с вече съществуваща база данни от модели/аналогии/експерименти, които се </a:t>
            </a:r>
            <a:r>
              <a:rPr lang="bg-BG" sz="1400" dirty="0" smtClean="0"/>
              <a:t>представят: </a:t>
            </a:r>
            <a:r>
              <a:rPr lang="en-US" sz="1400" dirty="0" smtClean="0">
                <a:hlinkClick r:id="rId2"/>
              </a:rPr>
              <a:t>http://goscience.eu</a:t>
            </a:r>
            <a:r>
              <a:rPr lang="en-US" sz="1400" dirty="0" smtClean="0"/>
              <a:t>  </a:t>
            </a:r>
            <a:r>
              <a:rPr lang="bg-BG" sz="1400" dirty="0" smtClean="0"/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400" dirty="0" smtClean="0"/>
              <a:t>следва </a:t>
            </a:r>
            <a:r>
              <a:rPr lang="bg-BG" sz="1400" dirty="0"/>
              <a:t>да се оцени разбирането на понятието от страна на учениците </a:t>
            </a:r>
            <a:r>
              <a:rPr lang="bg-BG" sz="1400" dirty="0" smtClean="0"/>
              <a:t>(отворени </a:t>
            </a:r>
            <a:r>
              <a:rPr lang="bg-BG" sz="1400" dirty="0"/>
              <a:t>отговори;  кратки аргументирани отговори; аргументирани есета; оценка на резултатите от изследователска работа;  доклад; анализ на литературата по научноизследователски </a:t>
            </a:r>
            <a:r>
              <a:rPr lang="bg-BG" sz="1400" dirty="0" smtClean="0"/>
              <a:t>проблем).</a:t>
            </a:r>
            <a:endParaRPr lang="bg-BG" sz="1400" dirty="0"/>
          </a:p>
          <a:p>
            <a:pPr lvl="1"/>
            <a:endParaRPr lang="bg-BG" sz="1400" dirty="0"/>
          </a:p>
        </p:txBody>
      </p:sp>
      <p:sp>
        <p:nvSpPr>
          <p:cNvPr id="5" name="Rectangle 4"/>
          <p:cNvSpPr/>
          <p:nvPr/>
        </p:nvSpPr>
        <p:spPr>
          <a:xfrm>
            <a:off x="4406770" y="3120896"/>
            <a:ext cx="4572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400" dirty="0" smtClean="0">
                <a:solidFill>
                  <a:srgbClr val="C00000"/>
                </a:solidFill>
              </a:rPr>
              <a:t>Поставя </a:t>
            </a:r>
            <a:r>
              <a:rPr lang="bg-BG" sz="1400" dirty="0">
                <a:solidFill>
                  <a:srgbClr val="C00000"/>
                </a:solidFill>
              </a:rPr>
              <a:t>се задача </a:t>
            </a:r>
            <a:r>
              <a:rPr lang="bg-BG" sz="1400" b="1" dirty="0">
                <a:solidFill>
                  <a:srgbClr val="002060"/>
                </a:solidFill>
              </a:rPr>
              <a:t>на учениците </a:t>
            </a:r>
            <a:r>
              <a:rPr lang="bg-BG" sz="1400" dirty="0">
                <a:solidFill>
                  <a:srgbClr val="C00000"/>
                </a:solidFill>
              </a:rPr>
              <a:t>за разработване на </a:t>
            </a:r>
            <a:r>
              <a:rPr lang="bg-BG" sz="1400" dirty="0" smtClean="0">
                <a:solidFill>
                  <a:srgbClr val="C00000"/>
                </a:solidFill>
              </a:rPr>
              <a:t>модел/аналогия/експеримент:</a:t>
            </a:r>
            <a:endParaRPr lang="en-US" sz="14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400" dirty="0"/>
              <a:t>о</a:t>
            </a:r>
            <a:r>
              <a:rPr lang="bg-BG" sz="1400" dirty="0" smtClean="0"/>
              <a:t>бяснява се разликата между пример, аналогия, модел, експеримент;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400" dirty="0"/>
              <a:t>п</a:t>
            </a:r>
            <a:r>
              <a:rPr lang="bg-BG" sz="1400" dirty="0" smtClean="0"/>
              <a:t>оставят се параметрите на задачата: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1400" dirty="0"/>
              <a:t>д</a:t>
            </a:r>
            <a:r>
              <a:rPr lang="bg-BG" sz="1400" dirty="0" smtClean="0"/>
              <a:t>а намерят дефиниция на понятието;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1400" dirty="0"/>
              <a:t>д</a:t>
            </a:r>
            <a:r>
              <a:rPr lang="bg-BG" sz="1400" dirty="0" smtClean="0"/>
              <a:t>а измислят конкретен инструмент (</a:t>
            </a:r>
            <a:r>
              <a:rPr lang="bg-BG" sz="1400" dirty="0"/>
              <a:t>пример, аналогия, модел, </a:t>
            </a:r>
            <a:r>
              <a:rPr lang="bg-BG" sz="1400" dirty="0" smtClean="0"/>
              <a:t>експеримент);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1400" dirty="0" smtClean="0"/>
              <a:t>да го нарисуват, намерят рисунка, да го изиграят със съученици;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1400" dirty="0" smtClean="0"/>
              <a:t>да обяснят асоциацията с техни собствени думи;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sz="1400" dirty="0" smtClean="0"/>
              <a:t>да представят понятието и инструмента пред съучениците.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4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6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002060"/>
                </a:solidFill>
              </a:rPr>
              <a:t>Оценка на създадените инструменти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dirty="0" smtClean="0">
                <a:solidFill>
                  <a:srgbClr val="C00000"/>
                </a:solidFill>
              </a:rPr>
              <a:t>Критерии за оценка на цялостната работа: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bg-BG" dirty="0" smtClean="0"/>
              <a:t>В цялост работата дава </a:t>
            </a:r>
            <a:r>
              <a:rPr lang="bg-BG" dirty="0"/>
              <a:t>правилно обобщение на основните характеристики на </a:t>
            </a:r>
            <a:r>
              <a:rPr lang="bg-BG" dirty="0" smtClean="0"/>
              <a:t>процеса/ явлението </a:t>
            </a:r>
            <a:r>
              <a:rPr lang="bg-BG" dirty="0"/>
              <a:t>/ </a:t>
            </a:r>
            <a:r>
              <a:rPr lang="bg-BG" dirty="0" smtClean="0"/>
              <a:t>обекта </a:t>
            </a:r>
            <a:r>
              <a:rPr lang="bg-BG" dirty="0"/>
              <a:t>- 3 </a:t>
            </a:r>
            <a:r>
              <a:rPr lang="bg-BG" dirty="0" smtClean="0"/>
              <a:t>точки.</a:t>
            </a:r>
          </a:p>
          <a:p>
            <a:r>
              <a:rPr lang="bg-BG" dirty="0" smtClean="0"/>
              <a:t>В показването </a:t>
            </a:r>
            <a:r>
              <a:rPr lang="bg-BG" dirty="0"/>
              <a:t>на основните характеристики на процеса / явлението / обекта се допускат някои несъществени неточности - 2 </a:t>
            </a:r>
            <a:r>
              <a:rPr lang="bg-BG" dirty="0" smtClean="0"/>
              <a:t>точки.</a:t>
            </a:r>
          </a:p>
          <a:p>
            <a:r>
              <a:rPr lang="bg-BG" dirty="0" smtClean="0"/>
              <a:t>Работата </a:t>
            </a:r>
            <a:r>
              <a:rPr lang="bg-BG" dirty="0"/>
              <a:t>не отразява съществена характеристика на </a:t>
            </a:r>
            <a:r>
              <a:rPr lang="bg-BG" dirty="0" smtClean="0"/>
              <a:t>процеса/ явлението </a:t>
            </a:r>
            <a:r>
              <a:rPr lang="bg-BG" dirty="0"/>
              <a:t>/ </a:t>
            </a:r>
            <a:r>
              <a:rPr lang="bg-BG" dirty="0" smtClean="0"/>
              <a:t>обекта </a:t>
            </a:r>
            <a:r>
              <a:rPr lang="bg-BG" dirty="0"/>
              <a:t>- 1 точка</a:t>
            </a:r>
            <a:r>
              <a:rPr lang="bg-BG" dirty="0" smtClean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228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002060"/>
                </a:solidFill>
              </a:rPr>
              <a:t>Оценка на създадените инструменти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 smtClean="0">
                <a:solidFill>
                  <a:srgbClr val="C00000"/>
                </a:solidFill>
              </a:rPr>
              <a:t>Критерии за оценка на дефиницията:</a:t>
            </a:r>
          </a:p>
          <a:p>
            <a:r>
              <a:rPr lang="bg-BG" dirty="0"/>
              <a:t>Източникът </a:t>
            </a:r>
            <a:r>
              <a:rPr lang="bg-BG" dirty="0" smtClean="0"/>
              <a:t>/иците </a:t>
            </a:r>
            <a:r>
              <a:rPr lang="bg-BG" dirty="0"/>
              <a:t>на информацията е </a:t>
            </a:r>
            <a:r>
              <a:rPr lang="bg-BG" dirty="0" smtClean="0"/>
              <a:t>/са </a:t>
            </a:r>
            <a:r>
              <a:rPr lang="bg-BG" dirty="0"/>
              <a:t>дадени - 1 </a:t>
            </a:r>
            <a:r>
              <a:rPr lang="bg-BG" dirty="0" smtClean="0"/>
              <a:t>точка.</a:t>
            </a:r>
          </a:p>
          <a:p>
            <a:r>
              <a:rPr lang="bg-BG" dirty="0" smtClean="0"/>
              <a:t>Източникът </a:t>
            </a:r>
            <a:r>
              <a:rPr lang="bg-BG" dirty="0"/>
              <a:t>на информация е или учебна литература или учебен материал, или референтна </a:t>
            </a:r>
            <a:r>
              <a:rPr lang="bg-BG" dirty="0" smtClean="0"/>
              <a:t>научна литература </a:t>
            </a:r>
            <a:r>
              <a:rPr lang="bg-BG" dirty="0"/>
              <a:t>- 1 точка</a:t>
            </a:r>
            <a:r>
              <a:rPr lang="bg-BG" dirty="0" smtClean="0"/>
              <a:t>.</a:t>
            </a:r>
          </a:p>
          <a:p>
            <a:r>
              <a:rPr lang="bg-BG" dirty="0" smtClean="0"/>
              <a:t>Източникът </a:t>
            </a:r>
            <a:r>
              <a:rPr lang="bg-BG" dirty="0"/>
              <a:t>на информация е надежден - 1 точка</a:t>
            </a:r>
            <a:r>
              <a:rPr lang="bg-BG" dirty="0" smtClean="0"/>
              <a:t>.</a:t>
            </a:r>
          </a:p>
          <a:p>
            <a:r>
              <a:rPr lang="bg-BG" dirty="0" smtClean="0"/>
              <a:t>Определението </a:t>
            </a:r>
            <a:r>
              <a:rPr lang="bg-BG" dirty="0"/>
              <a:t>е логично, граматически правилно, като се използва адекватна терминология за съответната научна област - 2 точки / ако има някои несъществени неточности - 1 точка /.</a:t>
            </a:r>
          </a:p>
        </p:txBody>
      </p:sp>
    </p:spTree>
    <p:extLst>
      <p:ext uri="{BB962C8B-B14F-4D97-AF65-F5344CB8AC3E}">
        <p14:creationId xmlns:p14="http://schemas.microsoft.com/office/powerpoint/2010/main" val="40353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solidFill>
                  <a:srgbClr val="002060"/>
                </a:solidFill>
              </a:rPr>
              <a:t>Оценка на създадените инструменти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>
                <a:solidFill>
                  <a:srgbClr val="C00000"/>
                </a:solidFill>
              </a:rPr>
              <a:t>Критерии за оценка на визуалната асоциация:</a:t>
            </a:r>
          </a:p>
          <a:p>
            <a:r>
              <a:rPr lang="bg-BG" dirty="0" smtClean="0"/>
              <a:t>Визуалната </a:t>
            </a:r>
            <a:r>
              <a:rPr lang="bg-BG" dirty="0"/>
              <a:t>информация на </a:t>
            </a:r>
            <a:r>
              <a:rPr lang="bg-BG" dirty="0" smtClean="0"/>
              <a:t>модела/аналогията </a:t>
            </a:r>
            <a:r>
              <a:rPr lang="bg-BG" dirty="0"/>
              <a:t>отразява убедително неговото описание с думи - 2 точки</a:t>
            </a:r>
            <a:r>
              <a:rPr lang="bg-BG" dirty="0" smtClean="0"/>
              <a:t>.</a:t>
            </a:r>
          </a:p>
          <a:p>
            <a:r>
              <a:rPr lang="bg-BG" dirty="0" smtClean="0"/>
              <a:t>Връзката </a:t>
            </a:r>
            <a:r>
              <a:rPr lang="bg-BG" dirty="0"/>
              <a:t>между описанието с думи и визуалната информация може да бъде разбрана само с навлизане в материала - 1 точка.</a:t>
            </a:r>
          </a:p>
        </p:txBody>
      </p:sp>
    </p:spTree>
    <p:extLst>
      <p:ext uri="{BB962C8B-B14F-4D97-AF65-F5344CB8AC3E}">
        <p14:creationId xmlns:p14="http://schemas.microsoft.com/office/powerpoint/2010/main" val="60319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solidFill>
                  <a:srgbClr val="002060"/>
                </a:solidFill>
              </a:rPr>
              <a:t>Оценка на създадените инструменти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>
                <a:solidFill>
                  <a:srgbClr val="C00000"/>
                </a:solidFill>
              </a:rPr>
              <a:t>Критерии за оценка на описанието на визуалната асоциация:</a:t>
            </a:r>
          </a:p>
          <a:p>
            <a:r>
              <a:rPr lang="bg-BG" dirty="0"/>
              <a:t>Описанието на модела е логично, граматически правилно, като се аргументира връзка на асоциацията с информацията, включена в дефиницията, като се използва съответната терминология за тази конкретна област на науката - 2 точки </a:t>
            </a:r>
            <a:r>
              <a:rPr lang="bg-BG" dirty="0" smtClean="0"/>
              <a:t>/ако </a:t>
            </a:r>
            <a:r>
              <a:rPr lang="bg-BG" dirty="0"/>
              <a:t>има някои несъществени неточности - 1 точка /.</a:t>
            </a:r>
          </a:p>
        </p:txBody>
      </p:sp>
    </p:spTree>
    <p:extLst>
      <p:ext uri="{BB962C8B-B14F-4D97-AF65-F5344CB8AC3E}">
        <p14:creationId xmlns:p14="http://schemas.microsoft.com/office/powerpoint/2010/main" val="264309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988840"/>
            <a:ext cx="7920880" cy="2713038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GOSCIENCE.EU</a:t>
            </a:r>
          </a:p>
          <a:p>
            <a:pPr>
              <a:defRPr/>
            </a:pPr>
            <a:endParaRPr lang="en-US" altLang="en-US" sz="6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alt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https://www.facebook.com/goscienceproject/</a:t>
            </a:r>
          </a:p>
          <a:p>
            <a:pPr>
              <a:defRPr/>
            </a:pPr>
            <a:endParaRPr lang="bg-BG" altLang="en-US" sz="1200" i="1" dirty="0" smtClean="0">
              <a:solidFill>
                <a:srgbClr val="002060"/>
              </a:solidFill>
              <a:latin typeface="Arial" charset="0"/>
            </a:endParaRPr>
          </a:p>
          <a:p>
            <a:pPr algn="r" eaLnBrk="1" hangingPunct="1">
              <a:defRPr/>
            </a:pPr>
            <a:endParaRPr lang="bg-BG" altLang="en-US" sz="1200" i="1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308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217646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386" y="6488668"/>
            <a:ext cx="2863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2017-1-BG01-KA201-036209</a:t>
            </a:r>
            <a:endParaRPr lang="bg-BG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5576"/>
            <a:ext cx="3253928" cy="92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72572" y="5080736"/>
            <a:ext cx="33979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sz="1400" dirty="0">
                <a:solidFill>
                  <a:srgbClr val="002060"/>
                </a:solidFill>
                <a:latin typeface="Arial" charset="0"/>
                <a:cs typeface="Arial" charset="0"/>
              </a:rPr>
              <a:t>„</a:t>
            </a:r>
            <a:r>
              <a:rPr lang="en-US" sz="1400" dirty="0">
                <a:solidFill>
                  <a:srgbClr val="002060"/>
                </a:solidFill>
                <a:latin typeface="Arial" charset="0"/>
                <a:cs typeface="Arial" charset="0"/>
              </a:rPr>
              <a:t>This project has been funded with support from the European Commission.</a:t>
            </a:r>
          </a:p>
          <a:p>
            <a:pPr algn="ctr">
              <a:defRPr/>
            </a:pPr>
            <a:r>
              <a:rPr lang="en-US" sz="1400" dirty="0">
                <a:solidFill>
                  <a:srgbClr val="002060"/>
                </a:solidFill>
                <a:latin typeface="Arial" charset="0"/>
                <a:cs typeface="Arial" charset="0"/>
              </a:rPr>
              <a:t>This publication [communication] reflects the views only of the author, and the</a:t>
            </a:r>
          </a:p>
          <a:p>
            <a:pPr algn="ctr">
              <a:defRPr/>
            </a:pPr>
            <a:r>
              <a:rPr lang="en-US" sz="1400" dirty="0">
                <a:solidFill>
                  <a:srgbClr val="002060"/>
                </a:solidFill>
                <a:latin typeface="Arial" charset="0"/>
                <a:cs typeface="Arial" charset="0"/>
              </a:rPr>
              <a:t>Commission cannot be held responsible for any use which may be made of the</a:t>
            </a:r>
          </a:p>
          <a:p>
            <a:pPr algn="ctr">
              <a:defRPr/>
            </a:pPr>
            <a:r>
              <a:rPr lang="en-US" sz="1400" dirty="0">
                <a:solidFill>
                  <a:srgbClr val="002060"/>
                </a:solidFill>
                <a:latin typeface="Arial" charset="0"/>
                <a:cs typeface="Arial" charset="0"/>
              </a:rPr>
              <a:t>information contained therein</a:t>
            </a:r>
            <a:r>
              <a:rPr lang="bg-BG" sz="1400" dirty="0">
                <a:solidFill>
                  <a:srgbClr val="002060"/>
                </a:solidFill>
                <a:latin typeface="Arial" charset="0"/>
                <a:cs typeface="Arial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27814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552</Words>
  <Application>Microsoft Office PowerPoint</Application>
  <PresentationFormat>On-screen Show (4:3)</PresentationFormat>
  <Paragraphs>61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GOSCIENCE: креативност и подобрено разбиране в преподаването и изучаването на науки в училищата    </vt:lpstr>
      <vt:lpstr>Как да приложим подхода GoScience в клас</vt:lpstr>
      <vt:lpstr>Въвеждане на ново понятие</vt:lpstr>
      <vt:lpstr>Оценка на създадените инструменти</vt:lpstr>
      <vt:lpstr>Оценка на създадените инструменти</vt:lpstr>
      <vt:lpstr>Оценка на създадените инструменти</vt:lpstr>
      <vt:lpstr>Оценка на създадените инструменти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92</cp:revision>
  <dcterms:created xsi:type="dcterms:W3CDTF">2017-12-12T08:54:23Z</dcterms:created>
  <dcterms:modified xsi:type="dcterms:W3CDTF">2019-08-23T12:40:44Z</dcterms:modified>
</cp:coreProperties>
</file>